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notesMasterIdLst>
    <p:notesMasterId r:id="rId18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1078992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COMMERCIALIZATION WORKSHOP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1417320"/>
            <a:ext cx="76809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5000"/>
              </a:lnSpc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Producing Your Project</a:t>
            </a:r>
            <a:endParaRPr lang="en-US" sz="5000" dirty="0"/>
          </a:p>
        </p:txBody>
      </p:sp>
      <p:sp>
        <p:nvSpPr>
          <p:cNvPr id="5" name="Text 3"/>
          <p:cNvSpPr/>
          <p:nvPr/>
        </p:nvSpPr>
        <p:spPr>
          <a:xfrm>
            <a:off x="868680" y="288036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C9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on the book </a:t>
            </a:r>
            <a:pPr indent="0" marL="0">
              <a:buNone/>
            </a:pPr>
            <a:r>
              <a:rPr lang="en-US" sz="15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Produced</a:t>
            </a:r>
            <a:pPr indent="0" marL="0">
              <a:buNone/>
            </a:pPr>
            <a:r>
              <a:rPr lang="en-US" sz="1500" dirty="0">
                <a:solidFill>
                  <a:srgbClr val="C9D3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— Anthony Francis</a:t>
            </a:r>
            <a:endParaRPr lang="en-US" sz="1500" dirty="0"/>
          </a:p>
        </p:txBody>
      </p:sp>
      <p:sp>
        <p:nvSpPr>
          <p:cNvPr id="6" name="Text 4"/>
          <p:cNvSpPr/>
          <p:nvPr/>
        </p:nvSpPr>
        <p:spPr>
          <a:xfrm>
            <a:off x="868680" y="41605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“The value of an idea lies in using it.”  — Thomas Edison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4 · BUILDING BUSINESS VALUE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754"/>
              </a:lnSpc>
              <a:buNone/>
            </a:pPr>
            <a:r>
              <a:rPr lang="en-US" sz="27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isn’t what you think — and the heartbeat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6916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Value isn’t always the technology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502920" y="2148840"/>
            <a:ext cx="374904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 often lives in trust, position, and certainty. Virgin’s service, the Wiggles’ audience, Nike Air’s story, an AHA certification — the value sat beside the product, not only in it.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663440" y="1691640"/>
            <a:ext cx="3977640" cy="269748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7" name="Shape 5"/>
          <p:cNvSpPr/>
          <p:nvPr/>
        </p:nvSpPr>
        <p:spPr>
          <a:xfrm>
            <a:off x="4663440" y="1691640"/>
            <a:ext cx="82296" cy="2697480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8" name="Text 6"/>
          <p:cNvSpPr/>
          <p:nvPr/>
        </p:nvSpPr>
        <p:spPr>
          <a:xfrm>
            <a:off x="4937760" y="190195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heartbeat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4937760" y="2377440"/>
            <a:ext cx="35204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spcAft>
                <a:spcPts val="600"/>
              </a:spcAft>
              <a:buNone/>
            </a:pPr>
            <a:r>
              <a:rPr lang="en-US" sz="12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real commercial commitment from someone outside the inventor’s circle:</a:t>
            </a:r>
            <a:endParaRPr lang="en-US" sz="1250" dirty="0"/>
          </a:p>
          <a:p>
            <a:pPr indent="0" marL="0">
              <a:lnSpc>
                <a:spcPts val="1600"/>
              </a:lnSpc>
              <a:spcAft>
                <a:spcPts val="800"/>
              </a:spcAft>
              <a:buNone/>
            </a:pPr>
            <a:r>
              <a:rPr lang="en-US" sz="1350" b="1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 order · a signed pilot · a letter of intent.</a:t>
            </a:r>
            <a:endParaRPr lang="en-US" sz="125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moment the project stops being a hypothesis and becomes a fact. Everything before it is organized around a bet.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1" name="Text 9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Two &amp; Seven — The Heartbeat · Putting It Together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THE TERRAIN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4124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FB1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Session 2 — 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Anchor it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6276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three anchors that make the terrain hold its direction.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8580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heartbeat target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8580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first commitment in the smallest unit — who it comes from, named; what it is, defined.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0708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2" name="Shape 10"/>
          <p:cNvSpPr/>
          <p:nvPr/>
        </p:nvSpPr>
        <p:spPr>
          <a:xfrm>
            <a:off x="330708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3" name="Text 11"/>
          <p:cNvSpPr/>
          <p:nvPr/>
        </p:nvSpPr>
        <p:spPr>
          <a:xfrm>
            <a:off x="348996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48996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you stand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348996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spot in the value chain vs. where the customer’s trust sits. The gap is the work.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1124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7" name="Shape 15"/>
          <p:cNvSpPr/>
          <p:nvPr/>
        </p:nvSpPr>
        <p:spPr>
          <a:xfrm>
            <a:off x="611124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629412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29412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producer &amp; the assets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629412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who holds direction; pull forward the assets the heartbeat needs.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week between sessions is the work, not a gap — the terrain is meant to settle and shift.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5 · RISK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856"/>
              </a:lnSpc>
              <a:buNone/>
            </a:pPr>
            <a:r>
              <a:rPr lang="en-US" sz="2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Validation, people, and protecting the work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463040"/>
            <a:ext cx="81381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many terrains, two patterns stall almost every project — validation and people. They’re also the first two things investors look at.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2194560"/>
            <a:ext cx="3977640" cy="210312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2194560"/>
            <a:ext cx="39776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7" name="Text 5"/>
          <p:cNvSpPr/>
          <p:nvPr/>
        </p:nvSpPr>
        <p:spPr>
          <a:xfrm>
            <a:off x="704088" y="23774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Intellectual property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04088" y="2816352"/>
            <a:ext cx="3611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Confidential information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Patents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Copyright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Trademarks — registered &amp; unregistered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Ownership — staff, students, contractors, collaborators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663440" y="2194560"/>
            <a:ext cx="3977640" cy="210312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10" name="Shape 8"/>
          <p:cNvSpPr/>
          <p:nvPr/>
        </p:nvSpPr>
        <p:spPr>
          <a:xfrm>
            <a:off x="4663440" y="2194560"/>
            <a:ext cx="39776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1" name="Text 9"/>
          <p:cNvSpPr/>
          <p:nvPr/>
        </p:nvSpPr>
        <p:spPr>
          <a:xfrm>
            <a:off x="4864608" y="2377440"/>
            <a:ext cx="35661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Commercialization risk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4864608" y="2816352"/>
            <a:ext cx="3611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other party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relationship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project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technology / IP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&amp; political sensitivity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capturing the benefits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4" name="Text 12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Six — Validation and Risk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6 · THE DEAL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856"/>
              </a:lnSpc>
              <a:buNone/>
            </a:pPr>
            <a:r>
              <a:rPr lang="en-US" sz="2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deal — is this the beginning or the end?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645920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Six commercial options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502920" y="2011680"/>
            <a:ext cx="2468880" cy="2011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Sell it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License it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Give it away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it yourself (a newco)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 nothing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154680" y="1645920"/>
            <a:ext cx="21031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Negotiate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3154680" y="2011680"/>
            <a:ext cx="21031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Benefits for each party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 your aims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Flexible vs. non-flexible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Listen</a:t>
            </a:r>
            <a:endParaRPr lang="en-US" sz="1200" dirty="0"/>
          </a:p>
          <a:p>
            <a:pPr marL="342900" indent="-342900">
              <a:spcAft>
                <a:spcPts val="200"/>
              </a:spcAft>
              <a:buSzPct val="100000"/>
              <a:buChar char="•"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Detachment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5532120" y="1645920"/>
            <a:ext cx="3108960" cy="269748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9" name="Text 7"/>
          <p:cNvSpPr/>
          <p:nvPr/>
        </p:nvSpPr>
        <p:spPr>
          <a:xfrm>
            <a:off x="5733288" y="182880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spc="1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value is captured</a:t>
            </a:r>
            <a:endParaRPr lang="en-US" sz="1150" dirty="0"/>
          </a:p>
        </p:txBody>
      </p:sp>
      <p:sp>
        <p:nvSpPr>
          <p:cNvPr id="10" name="Text 8"/>
          <p:cNvSpPr/>
          <p:nvPr/>
        </p:nvSpPr>
        <p:spPr>
          <a:xfrm>
            <a:off x="5733288" y="219456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8FA2B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2–4%</a:t>
            </a:r>
            <a:endParaRPr lang="en-US" sz="3400" dirty="0"/>
          </a:p>
        </p:txBody>
      </p:sp>
      <p:sp>
        <p:nvSpPr>
          <p:cNvPr id="11" name="Text 9"/>
          <p:cNvSpPr/>
          <p:nvPr/>
        </p:nvSpPr>
        <p:spPr>
          <a:xfrm>
            <a:off x="5733288" y="276148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value  ·  idea → research → publication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5733288" y="3200400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15–20%</a:t>
            </a:r>
            <a:endParaRPr lang="en-US" sz="3400" dirty="0"/>
          </a:p>
        </p:txBody>
      </p:sp>
      <p:sp>
        <p:nvSpPr>
          <p:cNvPr id="13" name="Text 11"/>
          <p:cNvSpPr/>
          <p:nvPr/>
        </p:nvSpPr>
        <p:spPr>
          <a:xfrm>
            <a:off x="5733288" y="3767328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commercial value  ·  product → sales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5" name="Text 13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Chapters Two &amp; Six, and the Coda — The Crossing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THE TERRAIN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4124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FB1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Session 3 — 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Re-point it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6276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the project, and where one breaks, re-point — the same parts, a new configuration.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8580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 three hypotheses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8580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(a confirmed real user) · Scale (a credible path) · Value capture (a deal both sides take).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30708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2" name="Shape 10"/>
          <p:cNvSpPr/>
          <p:nvPr/>
        </p:nvSpPr>
        <p:spPr>
          <a:xfrm>
            <a:off x="330708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3" name="Text 11"/>
          <p:cNvSpPr/>
          <p:nvPr/>
        </p:nvSpPr>
        <p:spPr>
          <a:xfrm>
            <a:off x="348996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348996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three issues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348996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 questions, not tasks — each pointing at a gap on the terrain.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111240" y="2331720"/>
            <a:ext cx="252984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7" name="Shape 15"/>
          <p:cNvSpPr/>
          <p:nvPr/>
        </p:nvSpPr>
        <p:spPr>
          <a:xfrm>
            <a:off x="6111240" y="2331720"/>
            <a:ext cx="252984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629412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6294120" y="2944368"/>
            <a:ext cx="2164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Re-point &amp; log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6294120" y="3310128"/>
            <a:ext cx="216408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 back to a mapped branch. Log the date, the signal, the response. That log is the real history.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50292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contradicted hypothesis isn’t a setback — it’s the most useful thing the diagnostic produces.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WORK, HELD OPEN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32104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550"/>
              </a:lnSpc>
              <a:buNone/>
            </a:pPr>
            <a:r>
              <a:rPr lang="en-US" sz="25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Nine themes — and three rhythms after the room empties</a:t>
            </a:r>
            <a:endParaRPr lang="en-US" sz="2500" dirty="0"/>
          </a:p>
        </p:txBody>
      </p:sp>
      <p:sp>
        <p:nvSpPr>
          <p:cNvPr id="4" name="Shape 2"/>
          <p:cNvSpPr/>
          <p:nvPr/>
        </p:nvSpPr>
        <p:spPr>
          <a:xfrm>
            <a:off x="502920" y="1600200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02920" y="1600200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6" name="Text 4"/>
          <p:cNvSpPr/>
          <p:nvPr/>
        </p:nvSpPr>
        <p:spPr>
          <a:xfrm>
            <a:off x="649224" y="1600200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pathway beats a corridor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2386584" y="1600200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2386584" y="1600200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9" name="Text 7"/>
          <p:cNvSpPr/>
          <p:nvPr/>
        </p:nvSpPr>
        <p:spPr>
          <a:xfrm>
            <a:off x="2532888" y="1600200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Certainty is valuable in itself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4270248" y="1600200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4270248" y="1600200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2" name="Text 10"/>
          <p:cNvSpPr/>
          <p:nvPr/>
        </p:nvSpPr>
        <p:spPr>
          <a:xfrm>
            <a:off x="4416552" y="1600200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Invention flows through people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502920" y="2276856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502920" y="2276856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5" name="Text 13"/>
          <p:cNvSpPr/>
          <p:nvPr/>
        </p:nvSpPr>
        <p:spPr>
          <a:xfrm>
            <a:off x="649224" y="2276856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Opportunities are a catalyst to value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2386584" y="2276856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2386584" y="2276856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2532888" y="2276856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Ideas are not businesses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4270248" y="2276856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70248" y="2276856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1" name="Text 19"/>
          <p:cNvSpPr/>
          <p:nvPr/>
        </p:nvSpPr>
        <p:spPr>
          <a:xfrm>
            <a:off x="4416552" y="2276856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is non-linear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02920" y="2953512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502920" y="2953512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4" name="Text 22"/>
          <p:cNvSpPr/>
          <p:nvPr/>
        </p:nvSpPr>
        <p:spPr>
          <a:xfrm>
            <a:off x="649224" y="2953512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to keep your options open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2386584" y="2953512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2386584" y="2953512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7" name="Text 25"/>
          <p:cNvSpPr/>
          <p:nvPr/>
        </p:nvSpPr>
        <p:spPr>
          <a:xfrm>
            <a:off x="2532888" y="2953512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Value isn’t always what you think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4270248" y="2953512"/>
            <a:ext cx="1783080" cy="585216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270248" y="2953512"/>
            <a:ext cx="54864" cy="58521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0" name="Text 28"/>
          <p:cNvSpPr/>
          <p:nvPr/>
        </p:nvSpPr>
        <p:spPr>
          <a:xfrm>
            <a:off x="4416552" y="2953512"/>
            <a:ext cx="1591056" cy="5852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200"/>
              </a:lnSpc>
              <a:buNone/>
            </a:pPr>
            <a:r>
              <a:rPr lang="en-US" sz="10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Problems can be opportunities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6355080" y="1600200"/>
            <a:ext cx="2286000" cy="3035808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32" name="Shape 30"/>
          <p:cNvSpPr/>
          <p:nvPr/>
        </p:nvSpPr>
        <p:spPr>
          <a:xfrm>
            <a:off x="6355080" y="1600200"/>
            <a:ext cx="228600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3" name="Text 31"/>
          <p:cNvSpPr/>
          <p:nvPr/>
        </p:nvSpPr>
        <p:spPr>
          <a:xfrm>
            <a:off x="6556248" y="1810512"/>
            <a:ext cx="1920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it open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6556248" y="2331720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it on the table.</a:t>
            </a:r>
            <a:endParaRPr lang="en-US" sz="125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every project meeting</a:t>
            </a:r>
            <a:endParaRPr lang="en-US" sz="1250" dirty="0"/>
          </a:p>
        </p:txBody>
      </p:sp>
      <p:sp>
        <p:nvSpPr>
          <p:cNvPr id="35" name="Text 33"/>
          <p:cNvSpPr/>
          <p:nvPr/>
        </p:nvSpPr>
        <p:spPr>
          <a:xfrm>
            <a:off x="6556248" y="3081528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Revise fortnightly.</a:t>
            </a:r>
            <a:endParaRPr lang="en-US" sz="125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date each change</a:t>
            </a:r>
            <a:endParaRPr lang="en-US" sz="1250" dirty="0"/>
          </a:p>
        </p:txBody>
      </p:sp>
      <p:sp>
        <p:nvSpPr>
          <p:cNvPr id="36" name="Text 34"/>
          <p:cNvSpPr/>
          <p:nvPr/>
        </p:nvSpPr>
        <p:spPr>
          <a:xfrm>
            <a:off x="6556248" y="3831336"/>
            <a:ext cx="19202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50" b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Re-point when contradicted.</a:t>
            </a:r>
            <a:endParaRPr lang="en-US" sz="1250" dirty="0"/>
          </a:p>
          <a:p>
            <a:pPr indent="0" marL="0">
              <a:lnSpc>
                <a:spcPts val="1500"/>
              </a:lnSpc>
              <a:buNone/>
            </a:pPr>
            <a:r>
              <a:rPr lang="en-US" sz="10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choose, log, keep going</a:t>
            </a:r>
            <a:endParaRPr lang="en-US" sz="1250" dirty="0"/>
          </a:p>
        </p:txBody>
      </p:sp>
      <p:sp>
        <p:nvSpPr>
          <p:cNvPr id="37" name="Text 35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" name="Text 1"/>
          <p:cNvSpPr/>
          <p:nvPr/>
        </p:nvSpPr>
        <p:spPr>
          <a:xfrm>
            <a:off x="868680" y="10972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CROSSING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822960" y="1463040"/>
            <a:ext cx="76809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42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terrain is never finished.</a:t>
            </a:r>
            <a:endParaRPr lang="en-US" sz="3800" dirty="0"/>
          </a:p>
          <a:p>
            <a:pPr indent="0" marL="0">
              <a:lnSpc>
                <a:spcPts val="4200"/>
              </a:lnSpc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It’s in use.</a:t>
            </a:r>
            <a:endParaRPr lang="en-US" sz="3800" dirty="0"/>
          </a:p>
        </p:txBody>
      </p:sp>
      <p:sp>
        <p:nvSpPr>
          <p:cNvPr id="5" name="Text 3"/>
          <p:cNvSpPr/>
          <p:nvPr/>
        </p:nvSpPr>
        <p:spPr>
          <a:xfrm>
            <a:off x="868680" y="2971800"/>
            <a:ext cx="71323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4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You’ve pointed one project once. The producer’s craft is doing it again, each time the signals tell you to.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868680" y="3977640"/>
            <a:ext cx="7680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text:  </a:t>
            </a:r>
            <a:pPr indent="0" marL="0">
              <a:buNone/>
            </a:pPr>
            <a:r>
              <a:rPr lang="en-US" sz="13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Innovation Produced</a:t>
            </a:r>
            <a:pPr indent="0" marL="0">
              <a:buNone/>
            </a:pPr>
            <a:r>
              <a:rPr lang="en-US" sz="1300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  The live tool:  </a:t>
            </a:r>
            <a:pPr indent="0" marL="0">
              <a:buNone/>
            </a:pPr>
            <a:r>
              <a:rPr lang="en-US" sz="1300" b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Producer’s Terrain at Cursive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THIS WORKS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3060"/>
              </a:lnSpc>
              <a:buNone/>
            </a:pPr>
            <a:r>
              <a:rPr lang="en-US" sz="30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book. One tool. One real project.</a:t>
            </a:r>
            <a:endParaRPr lang="en-US" sz="3000" dirty="0"/>
          </a:p>
        </p:txBody>
      </p:sp>
      <p:sp>
        <p:nvSpPr>
          <p:cNvPr id="4" name="Text 2"/>
          <p:cNvSpPr/>
          <p:nvPr/>
        </p:nvSpPr>
        <p:spPr>
          <a:xfrm>
            <a:off x="502920" y="1783080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15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SIX MOVES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502920" y="2194560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6" name="Text 4"/>
          <p:cNvSpPr/>
          <p:nvPr/>
        </p:nvSpPr>
        <p:spPr>
          <a:xfrm>
            <a:off x="502920" y="219456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960120" y="217627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Playing Field</a:t>
            </a:r>
            <a:endParaRPr lang="en-US" sz="1450" dirty="0"/>
          </a:p>
        </p:txBody>
      </p:sp>
      <p:sp>
        <p:nvSpPr>
          <p:cNvPr id="8" name="Shape 6"/>
          <p:cNvSpPr/>
          <p:nvPr/>
        </p:nvSpPr>
        <p:spPr>
          <a:xfrm>
            <a:off x="502920" y="2642616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9" name="Text 7"/>
          <p:cNvSpPr/>
          <p:nvPr/>
        </p:nvSpPr>
        <p:spPr>
          <a:xfrm>
            <a:off x="502920" y="2642616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60120" y="2624328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Project</a:t>
            </a:r>
            <a:endParaRPr lang="en-US" sz="1450" dirty="0"/>
          </a:p>
        </p:txBody>
      </p:sp>
      <p:sp>
        <p:nvSpPr>
          <p:cNvPr id="11" name="Shape 9"/>
          <p:cNvSpPr/>
          <p:nvPr/>
        </p:nvSpPr>
        <p:spPr>
          <a:xfrm>
            <a:off x="502920" y="3090672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12" name="Text 10"/>
          <p:cNvSpPr/>
          <p:nvPr/>
        </p:nvSpPr>
        <p:spPr>
          <a:xfrm>
            <a:off x="502920" y="3090672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960120" y="3072384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</a:t>
            </a:r>
            <a:endParaRPr lang="en-US" sz="1450" dirty="0"/>
          </a:p>
        </p:txBody>
      </p:sp>
      <p:sp>
        <p:nvSpPr>
          <p:cNvPr id="14" name="Shape 12"/>
          <p:cNvSpPr/>
          <p:nvPr/>
        </p:nvSpPr>
        <p:spPr>
          <a:xfrm>
            <a:off x="502920" y="3538728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15" name="Text 13"/>
          <p:cNvSpPr/>
          <p:nvPr/>
        </p:nvSpPr>
        <p:spPr>
          <a:xfrm>
            <a:off x="502920" y="3538728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960120" y="3520440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Building Business Value</a:t>
            </a:r>
            <a:endParaRPr lang="en-US" sz="1450" dirty="0"/>
          </a:p>
        </p:txBody>
      </p:sp>
      <p:sp>
        <p:nvSpPr>
          <p:cNvPr id="17" name="Shape 15"/>
          <p:cNvSpPr/>
          <p:nvPr/>
        </p:nvSpPr>
        <p:spPr>
          <a:xfrm>
            <a:off x="502920" y="3986784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3986784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960120" y="3968496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450" dirty="0"/>
          </a:p>
        </p:txBody>
      </p:sp>
      <p:sp>
        <p:nvSpPr>
          <p:cNvPr id="20" name="Shape 18"/>
          <p:cNvSpPr/>
          <p:nvPr/>
        </p:nvSpPr>
        <p:spPr>
          <a:xfrm>
            <a:off x="502920" y="4434840"/>
            <a:ext cx="310896" cy="310896"/>
          </a:xfrm>
          <a:prstGeom prst="ellipse">
            <a:avLst/>
          </a:prstGeom>
          <a:solidFill>
            <a:srgbClr val="0E2A47"/>
          </a:solidFill>
          <a:ln/>
        </p:spPr>
      </p:sp>
      <p:sp>
        <p:nvSpPr>
          <p:cNvPr id="21" name="Text 19"/>
          <p:cNvSpPr/>
          <p:nvPr/>
        </p:nvSpPr>
        <p:spPr>
          <a:xfrm>
            <a:off x="502920" y="4434840"/>
            <a:ext cx="310896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960120" y="4416552"/>
            <a:ext cx="3291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Deal</a:t>
            </a:r>
            <a:endParaRPr lang="en-US" sz="1450" dirty="0"/>
          </a:p>
        </p:txBody>
      </p:sp>
      <p:sp>
        <p:nvSpPr>
          <p:cNvPr id="23" name="Shape 21"/>
          <p:cNvSpPr/>
          <p:nvPr/>
        </p:nvSpPr>
        <p:spPr>
          <a:xfrm>
            <a:off x="4800600" y="1783080"/>
            <a:ext cx="3840480" cy="278892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24" name="Shape 22"/>
          <p:cNvSpPr/>
          <p:nvPr/>
        </p:nvSpPr>
        <p:spPr>
          <a:xfrm>
            <a:off x="4800600" y="1783080"/>
            <a:ext cx="82296" cy="2788920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5" name="Text 23"/>
          <p:cNvSpPr/>
          <p:nvPr/>
        </p:nvSpPr>
        <p:spPr>
          <a:xfrm>
            <a:off x="5074920" y="1993392"/>
            <a:ext cx="33832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text &amp; the tool</a:t>
            </a:r>
            <a:endParaRPr lang="en-US" sz="1800" dirty="0"/>
          </a:p>
        </p:txBody>
      </p:sp>
      <p:sp>
        <p:nvSpPr>
          <p:cNvPr id="26" name="Text 24"/>
          <p:cNvSpPr/>
          <p:nvPr/>
        </p:nvSpPr>
        <p:spPr>
          <a:xfrm>
            <a:off x="5074920" y="2432304"/>
            <a:ext cx="333756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book is your text.</a:t>
            </a:r>
            <a:endParaRPr lang="en-US" sz="13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the chapter before each move.</a:t>
            </a:r>
            <a:endParaRPr lang="en-US" sz="13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endParaRPr lang="en-US" sz="13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300" b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Producer’s Terrain is your tool.</a:t>
            </a:r>
            <a:endParaRPr lang="en-US" sz="130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1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point one real project across three working sessions:</a:t>
            </a:r>
            <a:endParaRPr lang="en-US" sz="1300" dirty="0"/>
          </a:p>
        </p:txBody>
      </p:sp>
      <p:sp>
        <p:nvSpPr>
          <p:cNvPr id="27" name="Shape 25"/>
          <p:cNvSpPr/>
          <p:nvPr/>
        </p:nvSpPr>
        <p:spPr>
          <a:xfrm>
            <a:off x="5074920" y="4041648"/>
            <a:ext cx="1078992" cy="420624"/>
          </a:xfrm>
          <a:prstGeom prst="rect">
            <a:avLst/>
          </a:prstGeom>
          <a:solidFill>
            <a:srgbClr val="16395E"/>
          </a:solidFill>
          <a:ln w="9525">
            <a:solidFill>
              <a:srgbClr val="E0661F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074920" y="4041648"/>
            <a:ext cx="107899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it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236208" y="4041648"/>
            <a:ext cx="1078992" cy="420624"/>
          </a:xfrm>
          <a:prstGeom prst="rect">
            <a:avLst/>
          </a:prstGeom>
          <a:solidFill>
            <a:srgbClr val="16395E"/>
          </a:solidFill>
          <a:ln w="9525">
            <a:solidFill>
              <a:srgbClr val="E0661F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236208" y="4041648"/>
            <a:ext cx="107899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Anchor it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7397496" y="4041648"/>
            <a:ext cx="1078992" cy="420624"/>
          </a:xfrm>
          <a:prstGeom prst="rect">
            <a:avLst/>
          </a:prstGeom>
          <a:solidFill>
            <a:srgbClr val="16395E"/>
          </a:solidFill>
          <a:ln w="9525">
            <a:solidFill>
              <a:srgbClr val="E0661F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7397496" y="4041648"/>
            <a:ext cx="1078992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Re-point it</a:t>
            </a:r>
            <a:endParaRPr lang="en-US" sz="1050" dirty="0"/>
          </a:p>
        </p:txBody>
      </p:sp>
      <p:sp>
        <p:nvSpPr>
          <p:cNvPr id="33" name="Text 31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1 · THE PLAYING FIELD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958"/>
              </a:lnSpc>
              <a:buNone/>
            </a:pPr>
            <a:r>
              <a:rPr lang="en-US" sz="29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Two worlds, and a white line between them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502920" y="1517904"/>
            <a:ext cx="80467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people meet the line as tourists: they visit, find it bewildering, and go home to the lab. The producer is the one who stays — and learns to hold both views at once.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2331720"/>
            <a:ext cx="3931920" cy="2011680"/>
          </a:xfrm>
          <a:prstGeom prst="rect">
            <a:avLst/>
          </a:prstGeom>
          <a:solidFill>
            <a:srgbClr val="F1ECE3"/>
          </a:solidFill>
          <a:ln/>
        </p:spPr>
      </p:sp>
      <p:sp>
        <p:nvSpPr>
          <p:cNvPr id="6" name="Shape 4"/>
          <p:cNvSpPr/>
          <p:nvPr/>
        </p:nvSpPr>
        <p:spPr>
          <a:xfrm>
            <a:off x="502920" y="2331720"/>
            <a:ext cx="3931920" cy="8229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7" name="Text 5"/>
          <p:cNvSpPr/>
          <p:nvPr/>
        </p:nvSpPr>
        <p:spPr>
          <a:xfrm>
            <a:off x="758952" y="2542032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Technical land</a:t>
            </a:r>
            <a:endParaRPr lang="en-US" sz="1900" dirty="0"/>
          </a:p>
        </p:txBody>
      </p:sp>
      <p:sp>
        <p:nvSpPr>
          <p:cNvPr id="8" name="Text 6"/>
          <p:cNvSpPr/>
          <p:nvPr/>
        </p:nvSpPr>
        <p:spPr>
          <a:xfrm>
            <a:off x="758952" y="3063240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Currency: rigour &amp; proof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Speaks in capability, evidence, IP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“What it needs is funding or a partner.”</a:t>
            </a:r>
            <a:endParaRPr lang="en-US" sz="1250" dirty="0"/>
          </a:p>
        </p:txBody>
      </p:sp>
      <p:sp>
        <p:nvSpPr>
          <p:cNvPr id="9" name="Shape 7"/>
          <p:cNvSpPr/>
          <p:nvPr/>
        </p:nvSpPr>
        <p:spPr>
          <a:xfrm>
            <a:off x="4709160" y="2331720"/>
            <a:ext cx="3931920" cy="201168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10" name="Shape 8"/>
          <p:cNvSpPr/>
          <p:nvPr/>
        </p:nvSpPr>
        <p:spPr>
          <a:xfrm>
            <a:off x="4709160" y="2331720"/>
            <a:ext cx="3931920" cy="82296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1" name="Text 9"/>
          <p:cNvSpPr/>
          <p:nvPr/>
        </p:nvSpPr>
        <p:spPr>
          <a:xfrm>
            <a:off x="4965192" y="2542032"/>
            <a:ext cx="3474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land</a:t>
            </a:r>
            <a:endParaRPr lang="en-US" sz="1900" dirty="0"/>
          </a:p>
        </p:txBody>
      </p:sp>
      <p:sp>
        <p:nvSpPr>
          <p:cNvPr id="12" name="Text 10"/>
          <p:cNvSpPr/>
          <p:nvPr/>
        </p:nvSpPr>
        <p:spPr>
          <a:xfrm>
            <a:off x="4965192" y="3063240"/>
            <a:ext cx="347472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B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Currency: legibility &amp; confidence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B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Speaks in use, channel, trust</a:t>
            </a:r>
            <a:endParaRPr lang="en-US" sz="125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250" dirty="0">
                <a:solidFill>
                  <a:srgbClr val="CBD5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“There is no first buyer named yet.”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4" name="Text 12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One — Being a Tourist Is Fun, But You Can’t Just Visit</a:t>
            </a:r>
            <a:endParaRPr lang="en-US" sz="950" dirty="0"/>
          </a:p>
        </p:txBody>
      </p:sp>
      <p:sp>
        <p:nvSpPr>
          <p:cNvPr id="15" name="Text 13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1 · THE PLAYING FIELD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958"/>
              </a:lnSpc>
              <a:buNone/>
            </a:pPr>
            <a:r>
              <a:rPr lang="en-US" sz="29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Myths — or, run when you hear these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502920" y="1481328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one is a tourist’s misreading of the other world. Naming them early keeps the room honest.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2148840"/>
            <a:ext cx="813816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640080" y="2148840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1097280" y="214884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326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“Let’s shoot the inventor.”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02920" y="2656332"/>
            <a:ext cx="8138160" cy="45720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40080" y="2656332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1097280" y="2656332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326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“Business knows how to commercialize.”</a:t>
            </a:r>
            <a:endParaRPr lang="en-US" sz="1500" dirty="0"/>
          </a:p>
        </p:txBody>
      </p:sp>
      <p:sp>
        <p:nvSpPr>
          <p:cNvPr id="11" name="Shape 9"/>
          <p:cNvSpPr/>
          <p:nvPr/>
        </p:nvSpPr>
        <p:spPr>
          <a:xfrm>
            <a:off x="502920" y="3163824"/>
            <a:ext cx="813816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40080" y="3163824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1097280" y="3163824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326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“Watch them steal my idea.”</a:t>
            </a:r>
            <a:endParaRPr lang="en-US" sz="1500" dirty="0"/>
          </a:p>
        </p:txBody>
      </p:sp>
      <p:sp>
        <p:nvSpPr>
          <p:cNvPr id="14" name="Shape 12"/>
          <p:cNvSpPr/>
          <p:nvPr/>
        </p:nvSpPr>
        <p:spPr>
          <a:xfrm>
            <a:off x="502920" y="3671316"/>
            <a:ext cx="8138160" cy="45720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640080" y="3671316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1097280" y="3671316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326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“Once I build this, they’ll all want it.”</a:t>
            </a:r>
            <a:endParaRPr lang="en-US" sz="1500" dirty="0"/>
          </a:p>
        </p:txBody>
      </p:sp>
      <p:sp>
        <p:nvSpPr>
          <p:cNvPr id="17" name="Shape 15"/>
          <p:cNvSpPr/>
          <p:nvPr/>
        </p:nvSpPr>
        <p:spPr>
          <a:xfrm>
            <a:off x="502920" y="4178808"/>
            <a:ext cx="8138160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40080" y="4178808"/>
            <a:ext cx="3657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✕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1097280" y="4178808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23262B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“I need to own it.”</a:t>
            </a:r>
            <a:endParaRPr lang="en-US" sz="1500" dirty="0"/>
          </a:p>
        </p:txBody>
      </p:sp>
      <p:sp>
        <p:nvSpPr>
          <p:cNvPr id="20" name="Text 18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2 · YOUR PROJECT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958"/>
              </a:lnSpc>
              <a:buNone/>
            </a:pPr>
            <a:r>
              <a:rPr lang="en-US" sz="29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“So what?” — and the move underneath it</a:t>
            </a:r>
            <a:endParaRPr lang="en-US" sz="2900" dirty="0"/>
          </a:p>
        </p:txBody>
      </p:sp>
      <p:sp>
        <p:nvSpPr>
          <p:cNvPr id="4" name="Text 2"/>
          <p:cNvSpPr/>
          <p:nvPr/>
        </p:nvSpPr>
        <p:spPr>
          <a:xfrm>
            <a:off x="502920" y="1691640"/>
            <a:ext cx="3840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Benefits are the pivot to use</a:t>
            </a:r>
            <a:endParaRPr lang="en-US" sz="1700" dirty="0"/>
          </a:p>
        </p:txBody>
      </p:sp>
      <p:sp>
        <p:nvSpPr>
          <p:cNvPr id="5" name="Text 3"/>
          <p:cNvSpPr/>
          <p:nvPr/>
        </p:nvSpPr>
        <p:spPr>
          <a:xfrm>
            <a:off x="502920" y="2148840"/>
            <a:ext cx="379476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spcAft>
                <a:spcPts val="800"/>
              </a:spcAft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shapes how you build. Working backwards from the benefit — from what someone gets to do — beats working forward from the thing you made.</a:t>
            </a:r>
            <a:endParaRPr lang="en-US" sz="1300" dirty="0"/>
          </a:p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post-it note and the Fazzle Spray both found their value somewhere their inventor never first imagined.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4709160" y="1691640"/>
            <a:ext cx="3931920" cy="269748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7" name="Shape 5"/>
          <p:cNvSpPr/>
          <p:nvPr/>
        </p:nvSpPr>
        <p:spPr>
          <a:xfrm>
            <a:off x="4709160" y="1691640"/>
            <a:ext cx="82296" cy="2697480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8" name="Text 6"/>
          <p:cNvSpPr/>
          <p:nvPr/>
        </p:nvSpPr>
        <p:spPr>
          <a:xfrm>
            <a:off x="4983480" y="1901952"/>
            <a:ext cx="3474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Strip it to the capability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4983480" y="2377440"/>
            <a:ext cx="347472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600"/>
              </a:lnSpc>
              <a:spcAft>
                <a:spcPts val="800"/>
              </a:spcAft>
              <a:buNone/>
            </a:pPr>
            <a:r>
              <a:rPr lang="en-US" sz="12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idea arrives wrapped in one application. Peel the wrapper off.</a:t>
            </a:r>
            <a:endParaRPr lang="en-US" sz="125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 “a device that does X” —</a:t>
            </a:r>
            <a:endParaRPr lang="en-US" sz="1250" dirty="0"/>
          </a:p>
          <a:p>
            <a:pPr indent="0" marL="0">
              <a:lnSpc>
                <a:spcPts val="1600"/>
              </a:lnSpc>
              <a:spcAft>
                <a:spcPts val="800"/>
              </a:spcAft>
              <a:buNone/>
            </a:pPr>
            <a:r>
              <a:rPr lang="en-US" sz="1500" b="1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“this lets someone ______.”</a:t>
            </a:r>
            <a:endParaRPr lang="en-US" sz="1250" dirty="0"/>
          </a:p>
          <a:p>
            <a:pPr indent="0" marL="0">
              <a:lnSpc>
                <a:spcPts val="1600"/>
              </a:lnSpc>
              <a:buNone/>
            </a:pPr>
            <a:r>
              <a:rPr lang="en-US" sz="125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capability is what you can reassemble. The product is only its first assembly.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1" name="Text 9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Three — Working Backwards</a:t>
            </a:r>
            <a:endParaRPr lang="en-US" sz="950" dirty="0"/>
          </a:p>
        </p:txBody>
      </p:sp>
      <p:sp>
        <p:nvSpPr>
          <p:cNvPr id="12" name="Text 10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2 · YOUR PROJECT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856"/>
              </a:lnSpc>
              <a:buNone/>
            </a:pPr>
            <a:r>
              <a:rPr lang="en-US" sz="2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One capability radiates into many markets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463040"/>
            <a:ext cx="8046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Hold five before you pick one. The applications that look too small or too far are exactly the branches you keep on the map.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1463040" y="2514600"/>
            <a:ext cx="1737360" cy="1737360"/>
          </a:xfrm>
          <a:prstGeom prst="ellipse">
            <a:avLst/>
          </a:prstGeom>
          <a:solidFill>
            <a:srgbClr val="0E2A47"/>
          </a:solidFill>
          <a:ln w="25400">
            <a:solidFill>
              <a:srgbClr val="E0661F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463040" y="2514600"/>
            <a:ext cx="17373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</a:t>
            </a:r>
            <a:endParaRPr lang="en-US" sz="1400" dirty="0"/>
          </a:p>
          <a:p>
            <a:pPr algn="ctr" indent="0" marL="0">
              <a:lnSpc>
                <a:spcPts val="16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CAPABILITY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3154680" y="3383280"/>
            <a:ext cx="1737360" cy="-804672"/>
          </a:xfrm>
          <a:prstGeom prst="line">
            <a:avLst/>
          </a:prstGeom>
          <a:noFill/>
          <a:ln w="25400">
            <a:solidFill>
              <a:srgbClr val="E0661F"/>
            </a:solidFill>
            <a:prstDash val="solid"/>
            <a:tailEnd type="triangle"/>
          </a:ln>
        </p:spPr>
      </p:sp>
      <p:sp>
        <p:nvSpPr>
          <p:cNvPr id="8" name="Shape 6"/>
          <p:cNvSpPr/>
          <p:nvPr/>
        </p:nvSpPr>
        <p:spPr>
          <a:xfrm>
            <a:off x="4983480" y="2331720"/>
            <a:ext cx="3657600" cy="50292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166360" y="233172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→ Market 1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3154680" y="3383280"/>
            <a:ext cx="1737360" cy="18288"/>
          </a:xfrm>
          <a:prstGeom prst="line">
            <a:avLst/>
          </a:prstGeom>
          <a:noFill/>
          <a:ln w="25400">
            <a:solidFill>
              <a:srgbClr val="E0661F"/>
            </a:solidFill>
            <a:prstDash val="solid"/>
            <a:tailEnd type="triangle"/>
          </a:ln>
        </p:spPr>
      </p:sp>
      <p:sp>
        <p:nvSpPr>
          <p:cNvPr id="11" name="Shape 9"/>
          <p:cNvSpPr/>
          <p:nvPr/>
        </p:nvSpPr>
        <p:spPr>
          <a:xfrm>
            <a:off x="4983480" y="3154680"/>
            <a:ext cx="3657600" cy="50292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5166360" y="315468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→ Market 2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3154680" y="3383280"/>
            <a:ext cx="1737360" cy="841248"/>
          </a:xfrm>
          <a:prstGeom prst="line">
            <a:avLst/>
          </a:prstGeom>
          <a:noFill/>
          <a:ln w="25400">
            <a:solidFill>
              <a:srgbClr val="E0661F"/>
            </a:solidFill>
            <a:prstDash val="solid"/>
            <a:tailEnd type="triangle"/>
          </a:ln>
        </p:spPr>
      </p:sp>
      <p:sp>
        <p:nvSpPr>
          <p:cNvPr id="14" name="Shape 12"/>
          <p:cNvSpPr/>
          <p:nvPr/>
        </p:nvSpPr>
        <p:spPr>
          <a:xfrm>
            <a:off x="4983480" y="3977640"/>
            <a:ext cx="3657600" cy="50292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166360" y="3977640"/>
            <a:ext cx="33832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23262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Application → Market 3</a:t>
            </a:r>
            <a:endParaRPr lang="en-US" sz="1350" dirty="0"/>
          </a:p>
        </p:txBody>
      </p:sp>
      <p:sp>
        <p:nvSpPr>
          <p:cNvPr id="16" name="Text 14"/>
          <p:cNvSpPr/>
          <p:nvPr/>
        </p:nvSpPr>
        <p:spPr>
          <a:xfrm>
            <a:off x="4983480" y="455371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50" i="1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benefit · customer · a calm read of the dynamics</a:t>
            </a:r>
            <a:endParaRPr lang="en-US" sz="1050" dirty="0"/>
          </a:p>
        </p:txBody>
      </p:sp>
      <p:sp>
        <p:nvSpPr>
          <p:cNvPr id="17" name="Shape 15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Three — Working Backwards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E2A4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972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5029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◆  THE TERRAIN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502920" y="841248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9FB1C6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Session 1 — </a:t>
            </a:r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Point it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627632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F0A35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idea to application — a drafted front page of the terrain.</a:t>
            </a:r>
            <a:endParaRPr lang="en-US" sz="1400" dirty="0"/>
          </a:p>
        </p:txBody>
      </p:sp>
      <p:sp>
        <p:nvSpPr>
          <p:cNvPr id="6" name="Shape 4"/>
          <p:cNvSpPr/>
          <p:nvPr/>
        </p:nvSpPr>
        <p:spPr>
          <a:xfrm>
            <a:off x="502920" y="2331720"/>
            <a:ext cx="182880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7" name="Shape 5"/>
          <p:cNvSpPr/>
          <p:nvPr/>
        </p:nvSpPr>
        <p:spPr>
          <a:xfrm>
            <a:off x="502920" y="2331720"/>
            <a:ext cx="182880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8" name="Text 6"/>
          <p:cNvSpPr/>
          <p:nvPr/>
        </p:nvSpPr>
        <p:spPr>
          <a:xfrm>
            <a:off x="68580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85800" y="2944368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Strip to capability</a:t>
            </a:r>
            <a:endParaRPr lang="en-US" sz="1350" dirty="0"/>
          </a:p>
        </p:txBody>
      </p:sp>
      <p:sp>
        <p:nvSpPr>
          <p:cNvPr id="10" name="Text 8"/>
          <p:cNvSpPr/>
          <p:nvPr/>
        </p:nvSpPr>
        <p:spPr>
          <a:xfrm>
            <a:off x="685800" y="331012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State the idea under the wrapper: “this lets someone ___.”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2606040" y="2331720"/>
            <a:ext cx="182880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2" name="Shape 10"/>
          <p:cNvSpPr/>
          <p:nvPr/>
        </p:nvSpPr>
        <p:spPr>
          <a:xfrm>
            <a:off x="2606040" y="2331720"/>
            <a:ext cx="182880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3" name="Text 11"/>
          <p:cNvSpPr/>
          <p:nvPr/>
        </p:nvSpPr>
        <p:spPr>
          <a:xfrm>
            <a:off x="278892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</a:t>
            </a:r>
            <a:endParaRPr lang="en-US" sz="2400" dirty="0"/>
          </a:p>
        </p:txBody>
      </p:sp>
      <p:sp>
        <p:nvSpPr>
          <p:cNvPr id="14" name="Text 12"/>
          <p:cNvSpPr/>
          <p:nvPr/>
        </p:nvSpPr>
        <p:spPr>
          <a:xfrm>
            <a:off x="2788920" y="2944368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Radiate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2788920" y="331012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it at five or more genuinely different applications.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4709160" y="2331720"/>
            <a:ext cx="182880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17" name="Shape 15"/>
          <p:cNvSpPr/>
          <p:nvPr/>
        </p:nvSpPr>
        <p:spPr>
          <a:xfrm>
            <a:off x="4709160" y="2331720"/>
            <a:ext cx="182880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489204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</a:t>
            </a:r>
            <a:endParaRPr lang="en-US" sz="2400" dirty="0"/>
          </a:p>
        </p:txBody>
      </p:sp>
      <p:sp>
        <p:nvSpPr>
          <p:cNvPr id="19" name="Text 17"/>
          <p:cNvSpPr/>
          <p:nvPr/>
        </p:nvSpPr>
        <p:spPr>
          <a:xfrm>
            <a:off x="4892040" y="2944368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Sketch each branch</a:t>
            </a:r>
            <a:endParaRPr lang="en-US" sz="1350" dirty="0"/>
          </a:p>
        </p:txBody>
      </p:sp>
      <p:sp>
        <p:nvSpPr>
          <p:cNvPr id="20" name="Text 18"/>
          <p:cNvSpPr/>
          <p:nvPr/>
        </p:nvSpPr>
        <p:spPr>
          <a:xfrm>
            <a:off x="4892040" y="331012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one-line benefit, a customer, a calm read of the dynamics.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6812280" y="2331720"/>
            <a:ext cx="1828800" cy="1737360"/>
          </a:xfrm>
          <a:prstGeom prst="rect">
            <a:avLst/>
          </a:prstGeom>
          <a:solidFill>
            <a:srgbClr val="16395E"/>
          </a:solidFill>
          <a:ln/>
        </p:spPr>
      </p:sp>
      <p:sp>
        <p:nvSpPr>
          <p:cNvPr id="22" name="Shape 20"/>
          <p:cNvSpPr/>
          <p:nvPr/>
        </p:nvSpPr>
        <p:spPr>
          <a:xfrm>
            <a:off x="6812280" y="2331720"/>
            <a:ext cx="1828800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3" name="Text 21"/>
          <p:cNvSpPr/>
          <p:nvPr/>
        </p:nvSpPr>
        <p:spPr>
          <a:xfrm>
            <a:off x="6995160" y="2468880"/>
            <a:ext cx="548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F0A35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</a:t>
            </a:r>
            <a:endParaRPr lang="en-US" sz="2400" dirty="0"/>
          </a:p>
        </p:txBody>
      </p:sp>
      <p:sp>
        <p:nvSpPr>
          <p:cNvPr id="24" name="Text 22"/>
          <p:cNvSpPr/>
          <p:nvPr/>
        </p:nvSpPr>
        <p:spPr>
          <a:xfrm>
            <a:off x="6995160" y="2944368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Point at the heartbeat</a:t>
            </a:r>
            <a:endParaRPr lang="en-US" sz="1350" dirty="0"/>
          </a:p>
        </p:txBody>
      </p:sp>
      <p:sp>
        <p:nvSpPr>
          <p:cNvPr id="25" name="Text 23"/>
          <p:cNvSpPr/>
          <p:nvPr/>
        </p:nvSpPr>
        <p:spPr>
          <a:xfrm>
            <a:off x="6995160" y="3310128"/>
            <a:ext cx="146304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C3CED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a real first commitment might be found — don’t cross it.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502920" y="429768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FB1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the live tool, or work the paper worksheet.   The goal is a terrain — not an answer.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3 · THE 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754"/>
              </a:lnSpc>
              <a:buNone/>
            </a:pPr>
            <a:r>
              <a:rPr lang="en-US" sz="27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research application is not a market application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02920" y="1517904"/>
            <a:ext cx="8138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3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market reads an innovation through use, channel, and trust — not through technical merit. Hear the signals; test what you hear, because many partners don’t yet know what they need.</a:t>
            </a:r>
            <a:endParaRPr lang="en-US" sz="1350" dirty="0"/>
          </a:p>
        </p:txBody>
      </p:sp>
      <p:sp>
        <p:nvSpPr>
          <p:cNvPr id="5" name="Shape 3"/>
          <p:cNvSpPr/>
          <p:nvPr/>
        </p:nvSpPr>
        <p:spPr>
          <a:xfrm>
            <a:off x="502920" y="2377440"/>
            <a:ext cx="2679192" cy="192024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2377440"/>
            <a:ext cx="2679192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7" name="Text 5"/>
          <p:cNvSpPr/>
          <p:nvPr/>
        </p:nvSpPr>
        <p:spPr>
          <a:xfrm>
            <a:off x="704088" y="2578608"/>
            <a:ext cx="22768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Alignment</a:t>
            </a:r>
            <a:endParaRPr lang="en-US" sz="1600" dirty="0"/>
          </a:p>
        </p:txBody>
      </p:sp>
      <p:sp>
        <p:nvSpPr>
          <p:cNvPr id="8" name="Text 6"/>
          <p:cNvSpPr/>
          <p:nvPr/>
        </p:nvSpPr>
        <p:spPr>
          <a:xfrm>
            <a:off x="704088" y="3200400"/>
            <a:ext cx="227685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where value lands in front of a reachable buyer soonest — often a smaller market with lower barriers.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3410712" y="2377440"/>
            <a:ext cx="2679192" cy="192024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3410712" y="2377440"/>
            <a:ext cx="2679192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1" name="Text 9"/>
          <p:cNvSpPr/>
          <p:nvPr/>
        </p:nvSpPr>
        <p:spPr>
          <a:xfrm>
            <a:off x="3611880" y="2578608"/>
            <a:ext cx="22768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Complementary assets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611880" y="3200400"/>
            <a:ext cx="227685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Name the one thing added — a partner, a dataset, a channel — that turns a weak application strong.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6318504" y="2377440"/>
            <a:ext cx="2679192" cy="192024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318504" y="2377440"/>
            <a:ext cx="2679192" cy="73152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5" name="Text 13"/>
          <p:cNvSpPr/>
          <p:nvPr/>
        </p:nvSpPr>
        <p:spPr>
          <a:xfrm>
            <a:off x="6519672" y="2578608"/>
            <a:ext cx="2276856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800"/>
              </a:lnSpc>
              <a:buNone/>
            </a:pPr>
            <a:r>
              <a:rPr lang="en-US" sz="16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 “goldilocks” disclosure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519672" y="3200400"/>
            <a:ext cx="2276856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500"/>
              </a:lnSpc>
              <a:buNone/>
            </a:pPr>
            <a:r>
              <a:rPr lang="en-US" sz="12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Enough to interest the other world; not so much you lose your position.</a:t>
            </a:r>
            <a:endParaRPr lang="en-US" sz="1200" dirty="0"/>
          </a:p>
        </p:txBody>
      </p:sp>
      <p:sp>
        <p:nvSpPr>
          <p:cNvPr id="17" name="Shape 15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8" name="Text 16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Four — Hearing the Signals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B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45720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E0661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MOVE 3 · THE MARKET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749808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2856"/>
              </a:lnSpc>
              <a:buNone/>
            </a:pPr>
            <a:r>
              <a:rPr lang="en-US" sz="28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bridge — where the two views meet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02920" y="1463040"/>
            <a:ext cx="80467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700"/>
              </a:lnSpc>
              <a:buNone/>
            </a:pPr>
            <a:r>
              <a:rPr lang="en-US" sz="13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translation most projects skip, and the thing most projects fail without.</a:t>
            </a:r>
            <a:endParaRPr lang="en-US" sz="1300" dirty="0"/>
          </a:p>
        </p:txBody>
      </p:sp>
      <p:sp>
        <p:nvSpPr>
          <p:cNvPr id="5" name="Shape 3"/>
          <p:cNvSpPr/>
          <p:nvPr/>
        </p:nvSpPr>
        <p:spPr>
          <a:xfrm>
            <a:off x="502920" y="2148840"/>
            <a:ext cx="2468880" cy="1371600"/>
          </a:xfrm>
          <a:prstGeom prst="rect">
            <a:avLst/>
          </a:prstGeom>
          <a:solidFill>
            <a:srgbClr val="F1ECE3"/>
          </a:solidFill>
          <a:ln w="9525">
            <a:solidFill>
              <a:srgbClr val="E3DBCE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214884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0E2A4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Project Terrain
</a:t>
            </a:r>
            <a:pPr algn="ctr" indent="0" marL="0">
              <a:lnSpc>
                <a:spcPts val="1800"/>
              </a:lnSpc>
              <a:buNone/>
            </a:pPr>
            <a:r>
              <a:rPr lang="en-US" sz="1150" i="1" dirty="0">
                <a:solidFill>
                  <a:srgbClr val="3C42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the inventor knows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6172200" y="2148840"/>
            <a:ext cx="2468880" cy="1371600"/>
          </a:xfrm>
          <a:prstGeom prst="rect">
            <a:avLst/>
          </a:prstGeom>
          <a:solidFill>
            <a:srgbClr val="0E2A47"/>
          </a:solidFill>
          <a:ln/>
        </p:spPr>
      </p:sp>
      <p:sp>
        <p:nvSpPr>
          <p:cNvPr id="8" name="Text 6"/>
          <p:cNvSpPr/>
          <p:nvPr/>
        </p:nvSpPr>
        <p:spPr>
          <a:xfrm>
            <a:off x="6172200" y="2148840"/>
            <a:ext cx="246888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ts val="18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Market Terrain
</a:t>
            </a:r>
            <a:pPr algn="ctr" indent="0" marL="0">
              <a:lnSpc>
                <a:spcPts val="1800"/>
              </a:lnSpc>
              <a:buNone/>
            </a:pPr>
            <a:r>
              <a:rPr lang="en-US" sz="1150" i="1" dirty="0">
                <a:solidFill>
                  <a:srgbClr val="C3CED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where value could land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2971800" y="2532888"/>
            <a:ext cx="3200400" cy="603504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10" name="Text 8"/>
          <p:cNvSpPr/>
          <p:nvPr/>
        </p:nvSpPr>
        <p:spPr>
          <a:xfrm>
            <a:off x="2971800" y="2532888"/>
            <a:ext cx="3200400" cy="6035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BRIDGE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502920" y="3822192"/>
            <a:ext cx="26791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661F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667512" y="3913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6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For whom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667512" y="4224528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specific person whose situation changes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3246120" y="3822192"/>
            <a:ext cx="26791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661F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410712" y="3913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6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Doing what</a:t>
            </a:r>
            <a:endParaRPr lang="en-US" sz="1500" dirty="0"/>
          </a:p>
        </p:txBody>
      </p:sp>
      <p:sp>
        <p:nvSpPr>
          <p:cNvPr id="16" name="Text 14"/>
          <p:cNvSpPr/>
          <p:nvPr/>
        </p:nvSpPr>
        <p:spPr>
          <a:xfrm>
            <a:off x="3410712" y="4224528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verb — what they now get to do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5989320" y="3822192"/>
            <a:ext cx="2679192" cy="841248"/>
          </a:xfrm>
          <a:prstGeom prst="rect">
            <a:avLst/>
          </a:prstGeom>
          <a:solidFill>
            <a:srgbClr val="FFFFFF"/>
          </a:solidFill>
          <a:ln w="12700">
            <a:solidFill>
              <a:srgbClr val="E0661F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153912" y="3913632"/>
            <a:ext cx="237744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E0661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now</a:t>
            </a:r>
            <a:endParaRPr lang="en-US" sz="1500" dirty="0"/>
          </a:p>
        </p:txBody>
      </p:sp>
      <p:sp>
        <p:nvSpPr>
          <p:cNvPr id="19" name="Text 17"/>
          <p:cNvSpPr/>
          <p:nvPr/>
        </p:nvSpPr>
        <p:spPr>
          <a:xfrm>
            <a:off x="6153912" y="4224528"/>
            <a:ext cx="2377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ts val="1300"/>
              </a:lnSpc>
              <a:buNone/>
            </a:pPr>
            <a:r>
              <a:rPr lang="en-US" sz="110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has changed to make it reachable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57200" y="4718304"/>
            <a:ext cx="64008" cy="292608"/>
          </a:xfrm>
          <a:prstGeom prst="rect">
            <a:avLst/>
          </a:prstGeom>
          <a:solidFill>
            <a:srgbClr val="E0661F"/>
          </a:solidFill>
          <a:ln/>
        </p:spPr>
      </p:sp>
      <p:sp>
        <p:nvSpPr>
          <p:cNvPr id="21" name="Text 19"/>
          <p:cNvSpPr/>
          <p:nvPr/>
        </p:nvSpPr>
        <p:spPr>
          <a:xfrm>
            <a:off x="603504" y="4690872"/>
            <a:ext cx="56692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00" kern="0" dirty="0">
                <a:solidFill>
                  <a:srgbClr val="0E2A4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   </a:t>
            </a:r>
            <a:pPr indent="0" marL="0">
              <a:buNone/>
            </a:pPr>
            <a:r>
              <a:rPr lang="en-US" sz="950" dirty="0">
                <a:solidFill>
                  <a:srgbClr val="3C42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Chapter Five — The Producer’s Terrain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8549640" y="4736592"/>
            <a:ext cx="457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7A82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Producing Your Project — A Commercialization Workshop</dc:title>
  <dc:subject>PptxGenJS Presentation</dc:subject>
  <dc:creator>Anthony Francis</dc:creator>
  <cp:lastModifiedBy>Anthony Francis</cp:lastModifiedBy>
  <cp:revision>1</cp:revision>
  <dcterms:created xsi:type="dcterms:W3CDTF">2026-06-08T18:22:49Z</dcterms:created>
  <dcterms:modified xsi:type="dcterms:W3CDTF">2026-06-08T18:22:49Z</dcterms:modified>
</cp:coreProperties>
</file>